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56" r:id="rId2"/>
    <p:sldId id="258" r:id="rId3"/>
    <p:sldId id="259" r:id="rId4"/>
    <p:sldId id="276" r:id="rId5"/>
    <p:sldId id="263" r:id="rId6"/>
    <p:sldId id="283" r:id="rId7"/>
    <p:sldId id="257" r:id="rId8"/>
    <p:sldId id="267" r:id="rId9"/>
    <p:sldId id="268" r:id="rId10"/>
    <p:sldId id="285" r:id="rId11"/>
    <p:sldId id="277" r:id="rId12"/>
    <p:sldId id="278" r:id="rId13"/>
    <p:sldId id="279" r:id="rId14"/>
    <p:sldId id="265" r:id="rId15"/>
    <p:sldId id="266" r:id="rId16"/>
    <p:sldId id="275" r:id="rId17"/>
    <p:sldId id="284" r:id="rId18"/>
    <p:sldId id="271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ladimir Script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ladimir Script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ladimir Script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ladimir Script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ladimir Script" pitchFamily="66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Vladimir Script" pitchFamily="66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Vladimir Script" pitchFamily="66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Vladimir Script" pitchFamily="66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Vladimir Script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660066"/>
    <a:srgbClr val="663300"/>
    <a:srgbClr val="FF99CC"/>
    <a:srgbClr val="CC99FF"/>
    <a:srgbClr val="FF99FF"/>
    <a:srgbClr val="9900CC"/>
    <a:srgbClr val="800080"/>
    <a:srgbClr val="000066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4" autoAdjust="0"/>
    <p:restoredTop sz="90764" autoAdjust="0"/>
  </p:normalViewPr>
  <p:slideViewPr>
    <p:cSldViewPr>
      <p:cViewPr varScale="1">
        <p:scale>
          <a:sx n="96" d="100"/>
          <a:sy n="96" d="100"/>
        </p:scale>
        <p:origin x="-31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4F501-2A0E-4282-B820-32CA16C67572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DD034-C5F0-46CE-950B-EA7BC9797A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504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DD034-C5F0-46CE-950B-EA7BC9797A1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82DDC-7FEC-45A0-B0E5-CFB529815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D113-9A0C-4489-9A95-D6FFC52CF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9BA0-B3EA-474D-B8C3-0D49EB2A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00FC3C-29FE-4E5A-B7E7-87A504D8343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76B4A84-D500-406F-97B3-B09E1BD057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AF92D63-AF08-4E9D-9AFF-F1419FC098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B8C9E-051B-4DFF-A0C1-32B6D7D7DC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CA798-407C-4B3D-A5A5-8836FF96A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DCF23-66F3-4BF5-AED7-25C6F0BB5A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A76A-F236-4E54-99AF-E661BDA9CE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D369-A8AE-4808-A4A9-0848571547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38B1-058F-4EE8-B2A6-BEB336502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12BBB-BD3F-4B03-849A-4F0B4ED133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68957-5DE4-4DC9-9217-326CFCCC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B72BC-B9DA-4BE5-AEAB-54598F2EC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325" y="0"/>
            <a:ext cx="9163325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57562"/>
            <a:ext cx="9324528" cy="2286016"/>
          </a:xfrm>
        </p:spPr>
        <p:txBody>
          <a:bodyPr>
            <a:normAutofit/>
          </a:bodyPr>
          <a:lstStyle/>
          <a:p>
            <a:r>
              <a:rPr lang="ru-RU" sz="5400" i="1" dirty="0" smtClean="0">
                <a:solidFill>
                  <a:srgbClr val="3CD074"/>
                </a:solidFill>
              </a:rPr>
              <a:t> </a:t>
            </a:r>
            <a:r>
              <a:rPr lang="ru-RU" sz="5400" b="1" i="1" dirty="0" smtClean="0">
                <a:solidFill>
                  <a:schemeClr val="accent2">
                    <a:lumMod val="50000"/>
                  </a:schemeClr>
                </a:solidFill>
              </a:rPr>
              <a:t>Школьная библиотека</a:t>
            </a:r>
            <a:endParaRPr lang="ru-RU" sz="5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9951" y="116632"/>
            <a:ext cx="5484050" cy="1323527"/>
          </a:xfrm>
        </p:spPr>
        <p:txBody>
          <a:bodyPr>
            <a:normAutofit fontScale="92500"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ГБОУ  Республиканская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Мариинская школа-интернат</a:t>
            </a:r>
          </a:p>
          <a:p>
            <a:endParaRPr lang="ru-RU" i="1" dirty="0">
              <a:solidFill>
                <a:srgbClr val="99FF66"/>
              </a:solidFill>
            </a:endParaRPr>
          </a:p>
          <a:p>
            <a:endParaRPr lang="ru-RU" i="1" dirty="0">
              <a:solidFill>
                <a:srgbClr val="99FF66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260648"/>
            <a:ext cx="3644840" cy="2720974"/>
          </a:xfrm>
          <a:prstGeom prst="rect">
            <a:avLst/>
          </a:prstGeom>
          <a:noFill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00628" y="1428736"/>
            <a:ext cx="3857652" cy="265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07042016\Desktop\Картинки для фотошопа\Картинки png формата\old paper\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03" y="0"/>
            <a:ext cx="9156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000099" y="1000108"/>
            <a:ext cx="7286677" cy="492922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0066"/>
                </a:solidFill>
              </a:rPr>
              <a:t>  </a:t>
            </a:r>
            <a:r>
              <a:rPr lang="ru-RU" sz="3200" b="1" dirty="0" err="1" smtClean="0">
                <a:solidFill>
                  <a:srgbClr val="000066"/>
                </a:solidFill>
              </a:rPr>
              <a:t>Мультимедийные</a:t>
            </a:r>
            <a:r>
              <a:rPr lang="ru-RU" sz="3200" b="1" dirty="0" smtClean="0">
                <a:solidFill>
                  <a:srgbClr val="000066"/>
                </a:solidFill>
              </a:rPr>
              <a:t>  </a:t>
            </a:r>
            <a:r>
              <a:rPr lang="ru-RU" sz="3200" b="1" dirty="0" smtClean="0">
                <a:solidFill>
                  <a:srgbClr val="000066"/>
                </a:solidFill>
              </a:rPr>
              <a:t>и интерактивные модели помогают учащимся намного интереснее воспринимать информацию. </a:t>
            </a:r>
            <a:endParaRPr lang="ru-RU" sz="3200" b="1" dirty="0" smtClean="0">
              <a:solidFill>
                <a:srgbClr val="000066"/>
              </a:solidFill>
            </a:endParaRPr>
          </a:p>
          <a:p>
            <a:endParaRPr lang="ru-RU" sz="3200" b="1" dirty="0" smtClean="0">
              <a:solidFill>
                <a:srgbClr val="00006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0066"/>
                </a:solidFill>
              </a:rPr>
              <a:t>  Созданы </a:t>
            </a:r>
            <a:r>
              <a:rPr lang="ru-RU" sz="3200" b="1" dirty="0" smtClean="0">
                <a:solidFill>
                  <a:srgbClr val="000066"/>
                </a:solidFill>
              </a:rPr>
              <a:t>презентации: «Знакомство с библиотекой»,«Красная книга Бурятии», «Справочная литература», «Животные на войне» и другие.</a:t>
            </a:r>
          </a:p>
          <a:p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07042016\Desktop\Фоны для презентации\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4" y="0"/>
            <a:ext cx="9136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презентации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5" name="Picture 7" descr="i_00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158" y="1000107"/>
            <a:ext cx="3638778" cy="2451583"/>
          </a:xfrm>
          <a:prstGeom prst="rect">
            <a:avLst/>
          </a:prstGeom>
          <a:noFill/>
        </p:spPr>
      </p:pic>
      <p:pic>
        <p:nvPicPr>
          <p:cNvPr id="11" name="Picture 5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3" y="1000108"/>
            <a:ext cx="3530671" cy="201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WordArt 4"/>
          <p:cNvSpPr>
            <a:spLocks noGrp="1" noChangeArrowheads="1" noChangeShapeType="1" noTextEdit="1"/>
          </p:cNvSpPr>
          <p:nvPr>
            <p:ph sz="quarter" idx="4294967295"/>
          </p:nvPr>
        </p:nvSpPr>
        <p:spPr bwMode="auto">
          <a:xfrm>
            <a:off x="4429124" y="3214686"/>
            <a:ext cx="3714776" cy="642942"/>
          </a:xfrm>
          <a:prstGeom prst="rect">
            <a:avLst/>
          </a:prstGeom>
          <a:solidFill>
            <a:srgbClr val="FF99CC"/>
          </a:solidFill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ДЕЛУ - ВРЕМЯ, ПОТЕХЕ - ЧАС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0100" y="1071546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rushType" pitchFamily="2" charset="0"/>
              </a:rPr>
              <a:t>Красная книга       Бурятии</a:t>
            </a:r>
            <a:endParaRPr lang="ru-RU" dirty="0"/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5143504" y="1142984"/>
            <a:ext cx="2571768" cy="42862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44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СПРАВОЧНАЯ  ЛИТЕРАТУРА</a:t>
            </a:r>
          </a:p>
        </p:txBody>
      </p:sp>
      <p:pic>
        <p:nvPicPr>
          <p:cNvPr id="17" name="Рисунок 3" descr="119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643314"/>
            <a:ext cx="3391642" cy="252199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4429124" y="3857628"/>
            <a:ext cx="3714776" cy="642942"/>
          </a:xfrm>
          <a:prstGeom prst="rect">
            <a:avLst/>
          </a:prstGeom>
          <a:solidFill>
            <a:srgbClr val="FF99CC"/>
          </a:solidFill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РАЗВЛЕКАТЕЛЬНО – ПОЗНАВАТЕЛЬНАЯ ИГРА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286248" y="4643446"/>
            <a:ext cx="4000528" cy="5000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Годы священной войны</a:t>
            </a: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4286248" y="5143512"/>
            <a:ext cx="4000528" cy="7143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Великая Отечественная  война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1941-1945 гг.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43504" y="1571612"/>
            <a:ext cx="3000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dirty="0" smtClean="0">
                <a:solidFill>
                  <a:srgbClr val="0066FF"/>
                </a:solidFill>
              </a:rPr>
              <a:t>БИБЛИОТЕЧНЫЙ  УРОК</a:t>
            </a:r>
          </a:p>
          <a:p>
            <a:pPr eaLnBrk="1" hangingPunct="1"/>
            <a:r>
              <a:rPr lang="ru-RU" dirty="0" smtClean="0">
                <a:solidFill>
                  <a:srgbClr val="0066FF"/>
                </a:solidFill>
              </a:rPr>
              <a:t>Для учащихся среднего  </a:t>
            </a:r>
          </a:p>
          <a:p>
            <a:pPr eaLnBrk="1" hangingPunct="1"/>
            <a:r>
              <a:rPr lang="ru-RU" dirty="0" smtClean="0">
                <a:solidFill>
                  <a:srgbClr val="0066FF"/>
                </a:solidFill>
              </a:rPr>
              <a:t> школьного возраста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sz="quarter" idx="4294967295"/>
          </p:nvPr>
        </p:nvSpPr>
        <p:spPr>
          <a:xfrm>
            <a:off x="714348" y="3714752"/>
            <a:ext cx="2714644" cy="571504"/>
          </a:xfrm>
        </p:spPr>
        <p:txBody>
          <a:bodyPr>
            <a:normAutofit fontScale="47500" lnSpcReduction="20000"/>
          </a:bodyPr>
          <a:lstStyle/>
          <a:p>
            <a:pPr algn="ctr" eaLnBrk="1" hangingPunct="1"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Дети – герои Великой Отечественной войны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07042016\Desktop\Фоны для презентации\145873938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90"/>
            <a:ext cx="9144000" cy="684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4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Периодические  издания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" name="Содержимое 9" descr="6A80E0D2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 rot="20791166">
            <a:off x="3377547" y="1503611"/>
            <a:ext cx="1514018" cy="218916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Прямоугольник 13"/>
          <p:cNvSpPr/>
          <p:nvPr/>
        </p:nvSpPr>
        <p:spPr>
          <a:xfrm>
            <a:off x="785786" y="2214554"/>
            <a:ext cx="26432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Библиотека выписывает периодические издания для всех категорий пользователей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Documents and Settings\Ульяна Павловна\Мои документы\Мои рисунки\Коллекция картинок (Microsoft)\8D511A6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09629">
            <a:off x="3670247" y="3247230"/>
            <a:ext cx="1643073" cy="20979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7" name="Picture 3" descr="C:\Documents and Settings\Ульяна Павловна\Мои документы\Мои рисунки\Коллекция картинок (Microsoft)\360A7BD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285860"/>
            <a:ext cx="1643074" cy="207170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Содержимое 10" descr="4DA83A4A.jpg"/>
          <p:cNvPicPr>
            <a:picLocks noGrp="1" noChangeAspect="1"/>
          </p:cNvPicPr>
          <p:nvPr>
            <p:ph sz="quarter" idx="2"/>
          </p:nvPr>
        </p:nvPicPr>
        <p:blipFill>
          <a:blip r:embed="rId7" cstate="print"/>
          <a:stretch>
            <a:fillRect/>
          </a:stretch>
        </p:blipFill>
        <p:spPr>
          <a:xfrm rot="383681">
            <a:off x="6188837" y="1373432"/>
            <a:ext cx="1694835" cy="21891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Содержимое 11" descr="7C5A95D1.jpg"/>
          <p:cNvPicPr>
            <a:picLocks noGrp="1" noChangeAspect="1"/>
          </p:cNvPicPr>
          <p:nvPr>
            <p:ph sz="quarter" idx="3"/>
          </p:nvPr>
        </p:nvPicPr>
        <p:blipFill>
          <a:blip r:embed="rId8" cstate="print"/>
          <a:stretch>
            <a:fillRect/>
          </a:stretch>
        </p:blipFill>
        <p:spPr>
          <a:xfrm>
            <a:off x="4929190" y="3000372"/>
            <a:ext cx="1662404" cy="218916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Содержимое 12" descr="A02610FB.jpg"/>
          <p:cNvPicPr>
            <a:picLocks noGrp="1" noChangeAspect="1"/>
          </p:cNvPicPr>
          <p:nvPr>
            <p:ph sz="quarter" idx="4"/>
          </p:nvPr>
        </p:nvPicPr>
        <p:blipFill>
          <a:blip r:embed="rId9" cstate="print"/>
          <a:stretch>
            <a:fillRect/>
          </a:stretch>
        </p:blipFill>
        <p:spPr>
          <a:xfrm rot="590353">
            <a:off x="6318428" y="3269516"/>
            <a:ext cx="1666256" cy="218916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07042016\Desktop\Фоны для презентации\iбль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8675" y="-285776"/>
            <a:ext cx="9502676" cy="7143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14290"/>
            <a:ext cx="5122912" cy="16430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660066"/>
                </a:solidFill>
              </a:rPr>
              <a:t>Кто много читает, тот </a:t>
            </a:r>
            <a:br>
              <a:rPr lang="ru-RU" b="1" i="1" dirty="0" smtClean="0">
                <a:solidFill>
                  <a:srgbClr val="660066"/>
                </a:solidFill>
              </a:rPr>
            </a:br>
            <a:r>
              <a:rPr lang="ru-RU" b="1" i="1" dirty="0" smtClean="0">
                <a:solidFill>
                  <a:srgbClr val="660066"/>
                </a:solidFill>
              </a:rPr>
              <a:t>много знает</a:t>
            </a:r>
            <a:endParaRPr lang="ru-RU" b="1" i="1" dirty="0">
              <a:solidFill>
                <a:srgbClr val="660066"/>
              </a:solidFill>
            </a:endParaRPr>
          </a:p>
        </p:txBody>
      </p:sp>
      <p:pic>
        <p:nvPicPr>
          <p:cNvPr id="7" name="Содержимое 6" descr="Библиотека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21204642">
            <a:off x="748636" y="2287595"/>
            <a:ext cx="2997906" cy="3726243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Содержимое 7" descr="DSCF1544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345856">
            <a:off x="4777025" y="2369065"/>
            <a:ext cx="4071675" cy="3534396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07042016\Desktop\Картинки для фотошопа\Картинки png формата\old paper\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03" y="0"/>
            <a:ext cx="9156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Традиционные мероприятия, проводимые в библиотеке: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1916832"/>
            <a:ext cx="6552728" cy="46085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Экскурсии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в библиотеку</a:t>
            </a:r>
          </a:p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Посвящение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читатели</a:t>
            </a:r>
          </a:p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Библиотечные уроки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Викторины </a:t>
            </a:r>
          </a:p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Просмотр  кинофильмов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Тематические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 книжные выставки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06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1889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Книжные  выставки к знаменательным датам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70665" name="Picture 9" descr="29 марта 1 а класс в библиотеке 04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5052346" y="1643051"/>
            <a:ext cx="3234430" cy="4071965"/>
          </a:xfrm>
        </p:spPr>
      </p:pic>
      <p:pic>
        <p:nvPicPr>
          <p:cNvPr id="70667" name="Picture 11" descr="Фото00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857224" y="1714488"/>
            <a:ext cx="2928958" cy="392344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F151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5537" y="1075658"/>
            <a:ext cx="3770342" cy="5050505"/>
          </a:xfrm>
        </p:spPr>
      </p:pic>
      <p:pic>
        <p:nvPicPr>
          <p:cNvPr id="6" name="Содержимое 5" descr="DSCF1527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978121" y="1052736"/>
            <a:ext cx="3787454" cy="507342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07042016\Desktop\Фоны для презентации\IMG_352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20"/>
            <a:ext cx="9144000" cy="685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3768" y="571480"/>
            <a:ext cx="4176464" cy="60978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     Дорога в библиотеку – путь к сердцу, душе, добру. </a:t>
            </a:r>
          </a:p>
          <a:p>
            <a:pPr>
              <a:buFont typeface="Wingdings" pitchFamily="2" charset="2"/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   И этот мир открыт каждому.</a:t>
            </a:r>
          </a:p>
          <a:p>
            <a:pPr>
              <a:buFont typeface="Wingdings" pitchFamily="2" charset="2"/>
              <a:buNone/>
            </a:pPr>
            <a:endParaRPr lang="ru-RU" sz="36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                  А.ГЕРЦЕН</a:t>
            </a:r>
          </a:p>
          <a:p>
            <a:pPr>
              <a:buFont typeface="Wingdings" pitchFamily="2" charset="2"/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     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07042016\Desktop\Фоны для презентации\25f758a6639036d7fac4e3f94db886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195165" y="980728"/>
            <a:ext cx="4896544" cy="604867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ru-RU" i="1" dirty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ru-RU" sz="6600" b="1" i="1" dirty="0">
                <a:solidFill>
                  <a:srgbClr val="C00000"/>
                </a:solidFill>
              </a:rPr>
              <a:t>Спасибо за </a:t>
            </a:r>
            <a:r>
              <a:rPr lang="ru-RU" sz="6600" b="1" i="1" dirty="0" smtClean="0">
                <a:solidFill>
                  <a:srgbClr val="C00000"/>
                </a:solidFill>
              </a:rPr>
              <a:t>внимание!</a:t>
            </a:r>
            <a:endParaRPr lang="ru-RU" sz="6600" b="1" i="1" dirty="0">
              <a:solidFill>
                <a:srgbClr val="C00000"/>
              </a:solidFill>
            </a:endParaRPr>
          </a:p>
          <a:p>
            <a:pPr algn="ctr">
              <a:buFont typeface="Wingdings" pitchFamily="2" charset="2"/>
              <a:buNone/>
            </a:pPr>
            <a:endParaRPr lang="ru-RU" i="1" dirty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None/>
            </a:pPr>
            <a:endParaRPr lang="ru-RU" i="1" dirty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None/>
            </a:pPr>
            <a:endParaRPr lang="ru-RU" sz="2400" i="1" dirty="0">
              <a:solidFill>
                <a:srgbClr val="66FF33"/>
              </a:solidFill>
            </a:endParaRPr>
          </a:p>
          <a:p>
            <a:pPr algn="ctr">
              <a:buFont typeface="Wingdings" pitchFamily="2" charset="2"/>
              <a:buNone/>
            </a:pPr>
            <a:endParaRPr lang="ru-RU" sz="2400" i="1" dirty="0">
              <a:solidFill>
                <a:srgbClr val="66FF33"/>
              </a:solidFill>
            </a:endParaRPr>
          </a:p>
        </p:txBody>
      </p:sp>
      <p:pic>
        <p:nvPicPr>
          <p:cNvPr id="79878" name="Picture 4" descr="AN00790_"/>
          <p:cNvPicPr preferRelativeResize="0">
            <a:picLocks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509120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85728"/>
            <a:ext cx="8229600" cy="939784"/>
          </a:xfrm>
        </p:spPr>
        <p:txBody>
          <a:bodyPr>
            <a:normAutofit/>
          </a:bodyPr>
          <a:lstStyle/>
          <a:p>
            <a:pPr marL="742950" indent="-742950"/>
            <a:r>
              <a:rPr lang="ru-RU" sz="4000" b="1" i="1" dirty="0">
                <a:solidFill>
                  <a:srgbClr val="002060"/>
                </a:solidFill>
              </a:rPr>
              <a:t>Основные </a:t>
            </a:r>
            <a:r>
              <a:rPr lang="ru-RU" sz="4000" b="1" i="1" dirty="0" smtClean="0">
                <a:solidFill>
                  <a:srgbClr val="002060"/>
                </a:solidFill>
              </a:rPr>
              <a:t>задачи </a:t>
            </a:r>
            <a:r>
              <a:rPr lang="ru-RU" sz="4000" b="1" i="1" dirty="0">
                <a:solidFill>
                  <a:srgbClr val="002060"/>
                </a:solidFill>
              </a:rPr>
              <a:t>библиотеки</a:t>
            </a:r>
            <a:r>
              <a:rPr lang="ru-RU" sz="4000" i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412776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Обеспечение учебно-воспитательного процесса и самообразования путем библиотечного и информационно-библиографического обслуживания </a:t>
            </a:r>
            <a:r>
              <a:rPr lang="ru-RU" sz="2800" b="1" dirty="0" smtClean="0">
                <a:solidFill>
                  <a:srgbClr val="002060"/>
                </a:solidFill>
              </a:rPr>
              <a:t>учащихся </a:t>
            </a:r>
            <a:r>
              <a:rPr lang="ru-RU" sz="2800" b="1" dirty="0">
                <a:solidFill>
                  <a:srgbClr val="002060"/>
                </a:solidFill>
              </a:rPr>
              <a:t>и педагогов.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800" b="1" dirty="0">
                <a:solidFill>
                  <a:srgbClr val="002060"/>
                </a:solidFill>
              </a:rPr>
              <a:t>у читателей навыков независимого библиотечного пользователя.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Обучение читателя пользованию книгой и другими носителями информации, поиску, отбору и умению оценивать информацию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664"/>
            <a:ext cx="8229600" cy="59766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Совершенствование  предоставляемых библиотекой услуг на основе внедрения новых информационных технологий и компьютеризации библиотечно-информационных  процессов.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Создание комфортной библиотечной среды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Комплектование  библиотечного фонда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832"/>
            <a:ext cx="9144000" cy="68401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807" y="1772816"/>
            <a:ext cx="7472386" cy="64807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Материально-техническое оснащение 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DSCF15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63888" y="2564904"/>
            <a:ext cx="4680520" cy="338312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2276872"/>
            <a:ext cx="3528392" cy="4032448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ru-RU" sz="3400" b="1" dirty="0" smtClean="0">
                <a:solidFill>
                  <a:schemeClr val="accent4">
                    <a:lumMod val="50000"/>
                  </a:schemeClr>
                </a:solidFill>
              </a:rPr>
              <a:t>Читальный зал           совмещен с </a:t>
            </a:r>
          </a:p>
          <a:p>
            <a:r>
              <a:rPr lang="ru-RU" sz="3400" b="1" dirty="0" smtClean="0">
                <a:solidFill>
                  <a:schemeClr val="accent4">
                    <a:lumMod val="50000"/>
                  </a:schemeClr>
                </a:solidFill>
              </a:rPr>
              <a:t>  абонементом</a:t>
            </a:r>
          </a:p>
          <a:p>
            <a:pPr>
              <a:buFont typeface="Wingdings" pitchFamily="2" charset="2"/>
              <a:buChar char="§"/>
            </a:pPr>
            <a:endParaRPr lang="ru-RU" sz="3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3400" b="1" dirty="0" smtClean="0">
                <a:solidFill>
                  <a:schemeClr val="accent4">
                    <a:lumMod val="50000"/>
                  </a:schemeClr>
                </a:solidFill>
              </a:rPr>
              <a:t>Книгохранилище</a:t>
            </a:r>
          </a:p>
          <a:p>
            <a:pPr>
              <a:buFont typeface="Wingdings" pitchFamily="2" charset="2"/>
              <a:buChar char="§"/>
            </a:pPr>
            <a:endParaRPr lang="ru-RU" sz="3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3400" b="1" dirty="0" smtClean="0">
                <a:solidFill>
                  <a:schemeClr val="accent4">
                    <a:lumMod val="50000"/>
                  </a:schemeClr>
                </a:solidFill>
              </a:rPr>
              <a:t>Компьютер</a:t>
            </a:r>
          </a:p>
          <a:p>
            <a:pPr>
              <a:buFont typeface="Wingdings" pitchFamily="2" charset="2"/>
              <a:buChar char="§"/>
            </a:pPr>
            <a:r>
              <a:rPr lang="ru-RU" sz="3400" b="1" dirty="0" smtClean="0">
                <a:solidFill>
                  <a:schemeClr val="accent4">
                    <a:lumMod val="50000"/>
                  </a:schemeClr>
                </a:solidFill>
              </a:rPr>
              <a:t>Принтер</a:t>
            </a:r>
          </a:p>
          <a:p>
            <a:pPr>
              <a:buFont typeface="Wingdings" pitchFamily="2" charset="2"/>
              <a:buChar char="§"/>
            </a:pPr>
            <a:r>
              <a:rPr lang="ru-RU" sz="3400" b="1" dirty="0" smtClean="0">
                <a:solidFill>
                  <a:schemeClr val="accent4">
                    <a:lumMod val="50000"/>
                  </a:schemeClr>
                </a:solidFill>
              </a:rPr>
              <a:t>Сканер </a:t>
            </a:r>
          </a:p>
          <a:p>
            <a:pPr>
              <a:buFont typeface="Wingdings" pitchFamily="2" charset="2"/>
              <a:buChar char="§"/>
            </a:pPr>
            <a:r>
              <a:rPr lang="ru-RU" sz="3400" b="1" dirty="0" smtClean="0">
                <a:solidFill>
                  <a:schemeClr val="accent4">
                    <a:lumMod val="50000"/>
                  </a:schemeClr>
                </a:solidFill>
              </a:rPr>
              <a:t>Ксерокс</a:t>
            </a:r>
          </a:p>
          <a:p>
            <a:pPr>
              <a:buFont typeface="Wingdings" pitchFamily="2" charset="2"/>
              <a:buChar char="§"/>
            </a:pPr>
            <a:r>
              <a:rPr lang="ru-RU" sz="3400" b="1" dirty="0" smtClean="0">
                <a:solidFill>
                  <a:schemeClr val="accent4">
                    <a:lumMod val="50000"/>
                  </a:schemeClr>
                </a:solidFill>
              </a:rPr>
              <a:t>Проектор</a:t>
            </a:r>
          </a:p>
          <a:p>
            <a:pPr>
              <a:buFont typeface="Wingdings" pitchFamily="2" charset="2"/>
              <a:buChar char="§"/>
            </a:pPr>
            <a:r>
              <a:rPr lang="ru-RU" sz="3400" b="1" dirty="0" smtClean="0">
                <a:solidFill>
                  <a:schemeClr val="accent4">
                    <a:lumMod val="50000"/>
                  </a:schemeClr>
                </a:solidFill>
              </a:rPr>
              <a:t>Экран</a:t>
            </a:r>
          </a:p>
          <a:p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4346" y="0"/>
            <a:ext cx="9358346" cy="6957392"/>
          </a:xfrm>
          <a:prstGeom prst="rect">
            <a:avLst/>
          </a:prstGeom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274638"/>
            <a:ext cx="424847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Vladimir Script" pitchFamily="66" charset="0"/>
              </a:rPr>
              <a:t>Книжный  фонд  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Vladimir Script" pitchFamily="66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85860"/>
            <a:ext cx="8229600" cy="4845065"/>
          </a:xfrm>
        </p:spPr>
        <p:txBody>
          <a:bodyPr>
            <a:normAutofit fontScale="92500" lnSpcReduction="10000"/>
          </a:bodyPr>
          <a:lstStyle/>
          <a:p>
            <a:pPr marL="357188" lvl="8" indent="-357188">
              <a:lnSpc>
                <a:spcPct val="90000"/>
              </a:lnSpc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Библиотечный фонд формируется в соответствии с учебным планом и     образовательными программами ФГОС. 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Учебный фонд  в соответствии с ФПУ.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Основной фонд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библиотеки содержит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художественную, справочную,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научно-познавательную, педагогическую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литературу и составляет: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художественная литература – 14909 экз.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учебная литература – 9678 экз.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периодические издания – 15 экз.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07042016\Desktop\Фоны для презентации\145873938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90"/>
            <a:ext cx="9144000" cy="684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</a:rPr>
              <a:t>СПРАВОЧНЫЕ  ИЗДАНИЯ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9" name="Содержимое 8" descr="80E83A60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 rot="21037541">
            <a:off x="1304744" y="1137080"/>
            <a:ext cx="1731470" cy="2189163"/>
          </a:xfr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Содержимое 9" descr="2D773825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2885028" y="1034354"/>
            <a:ext cx="1823610" cy="2189163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</p:pic>
      <p:pic>
        <p:nvPicPr>
          <p:cNvPr id="12" name="Содержимое 11" descr="B40F2132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 rot="20958014">
            <a:off x="1384830" y="3177494"/>
            <a:ext cx="1794531" cy="2189162"/>
          </a:xfr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8" name="Содержимое 9" descr="Документы сканера 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55581">
            <a:off x="4396592" y="1090326"/>
            <a:ext cx="1592238" cy="2288796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Содержимое 11" descr="Для девочек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401930">
            <a:off x="3027904" y="3034618"/>
            <a:ext cx="1589665" cy="2189163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7" name="Содержимое 8" descr="Страны мир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05653">
            <a:off x="6037243" y="1282160"/>
            <a:ext cx="1593209" cy="2189162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1" name="Содержимое 10" descr="719444C0.jpg"/>
          <p:cNvPicPr>
            <a:picLocks noGrp="1" noChangeAspect="1"/>
          </p:cNvPicPr>
          <p:nvPr>
            <p:ph sz="quarter" idx="3"/>
          </p:nvPr>
        </p:nvPicPr>
        <p:blipFill>
          <a:blip r:embed="rId10" cstate="print"/>
          <a:stretch>
            <a:fillRect/>
          </a:stretch>
        </p:blipFill>
        <p:spPr>
          <a:xfrm rot="231437">
            <a:off x="4599540" y="3106056"/>
            <a:ext cx="1707296" cy="2189162"/>
          </a:xfr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4" name="Содержимое 13" descr="Мифы и легенды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75313">
            <a:off x="6056624" y="3223420"/>
            <a:ext cx="1592790" cy="2189163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07042016\Desktop\Фоны для презентации\iбль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6136"/>
            <a:ext cx="9144000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260648"/>
            <a:ext cx="5715007" cy="116808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Книга  есть  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жизнь  нашего времени.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В.Г.Белинский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7893" name="Picture 5" descr="29 марта 1 а класс в библиотеке 03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21328337">
            <a:off x="825799" y="1695067"/>
            <a:ext cx="3564268" cy="4774461"/>
          </a:xfrm>
          <a:noFill/>
          <a:ln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93906">
            <a:off x="5082792" y="1701521"/>
            <a:ext cx="3790799" cy="462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r>
              <a:rPr lang="ru-RU" sz="4000" b="1" i="1" dirty="0">
                <a:solidFill>
                  <a:schemeClr val="accent4">
                    <a:lumMod val="75000"/>
                  </a:schemeClr>
                </a:solidFill>
              </a:rPr>
              <a:t>Справочный аппарат библиотеки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736"/>
            <a:ext cx="8229600" cy="3456383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 работе библиотеки используется программа МАРК-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SOL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 Ведется электронный справочно-библиографический аппарат библиотеки  (алфавитный ,системно-предметный,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методический, учебный каталоги).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Количество записей – 2499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2709" name="Picture 5" descr="AN0079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357694"/>
            <a:ext cx="2090738" cy="21796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07042016\Desktop\Картинки для фотошопа\Картинки png формата\old paper\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03" y="0"/>
            <a:ext cx="91568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000066"/>
                </a:solidFill>
              </a:rPr>
              <a:t>Информационные технологии в библиотеке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   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714348" y="1214422"/>
            <a:ext cx="8043890" cy="5126055"/>
          </a:xfrm>
        </p:spPr>
        <p:txBody>
          <a:bodyPr>
            <a:normAutofit fontScale="85000" lnSpcReduction="20000"/>
          </a:bodyPr>
          <a:lstStyle/>
          <a:p>
            <a:endParaRPr lang="ru-RU" b="1" dirty="0" smtClean="0">
              <a:solidFill>
                <a:srgbClr val="000066"/>
              </a:solidFill>
            </a:endParaRPr>
          </a:p>
          <a:p>
            <a:r>
              <a:rPr lang="ru-RU" sz="3500" b="1" dirty="0" smtClean="0">
                <a:solidFill>
                  <a:srgbClr val="000066"/>
                </a:solidFill>
              </a:rPr>
              <a:t>В </a:t>
            </a:r>
            <a:r>
              <a:rPr lang="ru-RU" sz="3500" b="1" dirty="0" smtClean="0">
                <a:solidFill>
                  <a:srgbClr val="000066"/>
                </a:solidFill>
              </a:rPr>
              <a:t>деятельности библиотеки  применяются и используются новые информационные технологии для проведения уроков, обзоров и различных мероприятий. Презентации</a:t>
            </a:r>
            <a:r>
              <a:rPr lang="en-US" sz="3500" b="1" dirty="0" smtClean="0">
                <a:solidFill>
                  <a:srgbClr val="000066"/>
                </a:solidFill>
              </a:rPr>
              <a:t> Power Point</a:t>
            </a:r>
            <a:r>
              <a:rPr lang="ru-RU" sz="3500" b="1" dirty="0" smtClean="0">
                <a:solidFill>
                  <a:srgbClr val="000066"/>
                </a:solidFill>
              </a:rPr>
              <a:t>  позволяет сделать мероприятие ярче и красочнее. </a:t>
            </a:r>
            <a:endParaRPr lang="ru-RU" sz="3500" b="1" dirty="0" smtClean="0">
              <a:solidFill>
                <a:srgbClr val="000066"/>
              </a:solidFill>
            </a:endParaRPr>
          </a:p>
          <a:p>
            <a:endParaRPr lang="ru-RU" sz="3500" b="1" dirty="0" smtClean="0">
              <a:solidFill>
                <a:srgbClr val="000066"/>
              </a:solidFill>
            </a:endParaRPr>
          </a:p>
          <a:p>
            <a:r>
              <a:rPr lang="ru-RU" sz="3500" b="1" dirty="0" smtClean="0">
                <a:solidFill>
                  <a:srgbClr val="000066"/>
                </a:solidFill>
              </a:rPr>
              <a:t> </a:t>
            </a:r>
            <a:r>
              <a:rPr lang="ru-RU" sz="3500" b="1" dirty="0" smtClean="0">
                <a:solidFill>
                  <a:srgbClr val="000066"/>
                </a:solidFill>
              </a:rPr>
              <a:t>Успешно </a:t>
            </a:r>
            <a:r>
              <a:rPr lang="ru-RU" sz="3500" b="1" dirty="0" smtClean="0">
                <a:solidFill>
                  <a:srgbClr val="000066"/>
                </a:solidFill>
              </a:rPr>
              <a:t>используются  Интернет-ресурсы для поиска информации и необходимых материалов.</a:t>
            </a:r>
          </a:p>
          <a:p>
            <a:pPr>
              <a:buNone/>
            </a:pPr>
            <a:r>
              <a:rPr lang="ru-RU" sz="3500" dirty="0" smtClean="0">
                <a:solidFill>
                  <a:srgbClr val="000066"/>
                </a:solidFill>
              </a:rPr>
              <a:t> </a:t>
            </a:r>
            <a:endParaRPr lang="ru-RU" sz="35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3631</TotalTime>
  <Words>351</Words>
  <Application>Microsoft Office PowerPoint</Application>
  <PresentationFormat>Экран (4:3)</PresentationFormat>
  <Paragraphs>79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Школьная библиотека</vt:lpstr>
      <vt:lpstr>Основные задачи библиотеки:</vt:lpstr>
      <vt:lpstr>Слайд 3</vt:lpstr>
      <vt:lpstr>Материально-техническое оснащение </vt:lpstr>
      <vt:lpstr>Книжный  фонд  </vt:lpstr>
      <vt:lpstr>СПРАВОЧНЫЕ  ИЗДАНИЯ</vt:lpstr>
      <vt:lpstr>Книга  есть   жизнь  нашего времени.                                В.Г.Белинский</vt:lpstr>
      <vt:lpstr>Справочный аппарат библиотеки</vt:lpstr>
      <vt:lpstr>Информационные технологии в библиотеке</vt:lpstr>
      <vt:lpstr>Слайд 10</vt:lpstr>
      <vt:lpstr>презентации</vt:lpstr>
      <vt:lpstr>Периодические  издания</vt:lpstr>
      <vt:lpstr>Кто много читает, тот  много знает</vt:lpstr>
      <vt:lpstr>Традиционные мероприятия, проводимые в библиотеке:</vt:lpstr>
      <vt:lpstr>Книжные  выставки к знаменательным датам</vt:lpstr>
      <vt:lpstr>Слайд 16</vt:lpstr>
      <vt:lpstr>Слайд 17</vt:lpstr>
      <vt:lpstr>Слайд 18</vt:lpstr>
    </vt:vector>
  </TitlesOfParts>
  <Company>Министерство образования Российской Федерации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школьной библиотеки</dc:title>
  <dc:creator>Пользователь</dc:creator>
  <cp:lastModifiedBy>Ульяна Павловна</cp:lastModifiedBy>
  <cp:revision>234</cp:revision>
  <dcterms:created xsi:type="dcterms:W3CDTF">2011-03-30T07:42:51Z</dcterms:created>
  <dcterms:modified xsi:type="dcterms:W3CDTF">2018-03-15T06:07:19Z</dcterms:modified>
</cp:coreProperties>
</file>